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2" r:id="rId8"/>
    <p:sldId id="263" r:id="rId9"/>
    <p:sldId id="267" r:id="rId10"/>
    <p:sldId id="268" r:id="rId11"/>
    <p:sldId id="269" r:id="rId12"/>
    <p:sldId id="270" r:id="rId13"/>
    <p:sldId id="264" r:id="rId14"/>
    <p:sldId id="272" r:id="rId15"/>
    <p:sldId id="265" r:id="rId16"/>
    <p:sldId id="271"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39B6525D-2AA1-4484-8AAE-29D26DC441B2}" type="datetimeFigureOut">
              <a:rPr lang="ru-RU" smtClean="0"/>
              <a:t>05.12.2014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A79260BF-63B7-4A4C-97E3-37ACC56F747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9B6525D-2AA1-4484-8AAE-29D26DC441B2}"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9260BF-63B7-4A4C-97E3-37ACC56F747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9B6525D-2AA1-4484-8AAE-29D26DC441B2}"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9260BF-63B7-4A4C-97E3-37ACC56F747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9B6525D-2AA1-4484-8AAE-29D26DC441B2}"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9260BF-63B7-4A4C-97E3-37ACC56F747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39B6525D-2AA1-4484-8AAE-29D26DC441B2}"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9260BF-63B7-4A4C-97E3-37ACC56F747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39B6525D-2AA1-4484-8AAE-29D26DC441B2}"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9260BF-63B7-4A4C-97E3-37ACC56F747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39B6525D-2AA1-4484-8AAE-29D26DC441B2}" type="datetimeFigureOut">
              <a:rPr lang="ru-RU" smtClean="0"/>
              <a:t>05.12.2014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9260BF-63B7-4A4C-97E3-37ACC56F747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39B6525D-2AA1-4484-8AAE-29D26DC441B2}" type="datetimeFigureOut">
              <a:rPr lang="ru-RU" smtClean="0"/>
              <a:t>05.12.2014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9260BF-63B7-4A4C-97E3-37ACC56F747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6525D-2AA1-4484-8AAE-29D26DC441B2}" type="datetimeFigureOut">
              <a:rPr lang="ru-RU" smtClean="0"/>
              <a:t>05.12.2014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79260BF-63B7-4A4C-97E3-37ACC56F747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39B6525D-2AA1-4484-8AAE-29D26DC441B2}"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9260BF-63B7-4A4C-97E3-37ACC56F747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39B6525D-2AA1-4484-8AAE-29D26DC441B2}"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A79260BF-63B7-4A4C-97E3-37ACC56F7476}"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B6525D-2AA1-4484-8AAE-29D26DC441B2}" type="datetimeFigureOut">
              <a:rPr lang="ru-RU" smtClean="0"/>
              <a:t>05.12.2014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9260BF-63B7-4A4C-97E3-37ACC56F7476}"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78855"/>
            <a:ext cx="7772400" cy="1470025"/>
          </a:xfrm>
        </p:spPr>
        <p:txBody>
          <a:bodyPr>
            <a:normAutofit fontScale="90000"/>
          </a:bodyPr>
          <a:lstStyle/>
          <a:p>
            <a:r>
              <a:rPr lang="ru-RU" dirty="0" smtClean="0"/>
              <a:t>Традиции и обычаи </a:t>
            </a:r>
            <a:br>
              <a:rPr lang="ru-RU" dirty="0" smtClean="0"/>
            </a:br>
            <a:r>
              <a:rPr lang="ru-RU" dirty="0" smtClean="0"/>
              <a:t>Норвегии</a:t>
            </a:r>
            <a:endParaRPr lang="ru-RU" dirty="0"/>
          </a:p>
        </p:txBody>
      </p:sp>
      <p:sp>
        <p:nvSpPr>
          <p:cNvPr id="3" name="Подзаголовок 2"/>
          <p:cNvSpPr>
            <a:spLocks noGrp="1"/>
          </p:cNvSpPr>
          <p:nvPr>
            <p:ph type="subTitle" idx="1"/>
          </p:nvPr>
        </p:nvSpPr>
        <p:spPr>
          <a:xfrm>
            <a:off x="4572000" y="4437112"/>
            <a:ext cx="4280520" cy="1752600"/>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ru-RU" sz="1800" b="1" dirty="0" smtClean="0">
                <a:ln w="50800"/>
                <a:solidFill>
                  <a:schemeClr val="bg1">
                    <a:shade val="50000"/>
                  </a:schemeClr>
                </a:solidFill>
              </a:rPr>
              <a:t>Выполнила:</a:t>
            </a:r>
          </a:p>
          <a:p>
            <a:pPr algn="r"/>
            <a:r>
              <a:rPr lang="ru-RU" sz="1800" b="1" dirty="0" smtClean="0">
                <a:ln w="50800"/>
                <a:solidFill>
                  <a:schemeClr val="bg1">
                    <a:shade val="50000"/>
                  </a:schemeClr>
                </a:solidFill>
              </a:rPr>
              <a:t>Студентка 1 курса « Театрального творчества»</a:t>
            </a:r>
          </a:p>
          <a:p>
            <a:pPr algn="r"/>
            <a:r>
              <a:rPr lang="ru-RU" sz="1800" b="1" dirty="0" err="1" smtClean="0">
                <a:ln w="50800"/>
                <a:solidFill>
                  <a:schemeClr val="bg1">
                    <a:shade val="50000"/>
                  </a:schemeClr>
                </a:solidFill>
              </a:rPr>
              <a:t>Леонович</a:t>
            </a:r>
            <a:r>
              <a:rPr lang="ru-RU" sz="1800" b="1" dirty="0" smtClean="0">
                <a:ln w="50800"/>
                <a:solidFill>
                  <a:schemeClr val="bg1">
                    <a:shade val="50000"/>
                  </a:schemeClr>
                </a:solidFill>
              </a:rPr>
              <a:t> Ксения</a:t>
            </a:r>
            <a:endParaRPr lang="ru-RU" sz="1800" b="1" dirty="0">
              <a:ln w="50800"/>
              <a:solidFill>
                <a:schemeClr val="bg1">
                  <a:shade val="50000"/>
                </a:schemeClr>
              </a:solidFill>
            </a:endParaRPr>
          </a:p>
        </p:txBody>
      </p:sp>
      <p:pic>
        <p:nvPicPr>
          <p:cNvPr id="1026" name="Picture 2" descr="http://im0-tub-ru.yandex.net/i?id=16feaa40266b7ccd996a627bd85eb336-22-144&amp;n=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76" y="1916832"/>
            <a:ext cx="2488366" cy="1555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0-tub-ru.yandex.net/i?id=b5564e3a18bdfc903272e86feb09d21b-56-144&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996952"/>
            <a:ext cx="2652860" cy="17607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2-tub-ru.yandex.net/i?id=1f008935edf38da3f21ec78ce6172522-95-144&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11" y="4509120"/>
            <a:ext cx="2653114" cy="175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82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8229600" cy="1143000"/>
          </a:xfrm>
        </p:spPr>
        <p:txBody>
          <a:bodyPr>
            <a:normAutofit fontScale="90000"/>
          </a:bodyPr>
          <a:lstStyle/>
          <a:p>
            <a:pPr algn="ctr"/>
            <a:r>
              <a:rPr lang="ru-RU" dirty="0" smtClean="0"/>
              <a:t>Свадьба</a:t>
            </a:r>
            <a:br>
              <a:rPr lang="ru-RU" dirty="0" smtClean="0"/>
            </a:br>
            <a:endParaRPr lang="ru-RU" dirty="0"/>
          </a:p>
        </p:txBody>
      </p:sp>
      <p:sp>
        <p:nvSpPr>
          <p:cNvPr id="3" name="Объект 2"/>
          <p:cNvSpPr>
            <a:spLocks noGrp="1"/>
          </p:cNvSpPr>
          <p:nvPr>
            <p:ph idx="1"/>
          </p:nvPr>
        </p:nvSpPr>
        <p:spPr>
          <a:xfrm>
            <a:off x="395536" y="836712"/>
            <a:ext cx="8229600" cy="3168352"/>
          </a:xfrm>
        </p:spPr>
        <p:txBody>
          <a:bodyPr>
            <a:normAutofit/>
          </a:bodyPr>
          <a:lstStyle/>
          <a:p>
            <a:pPr marL="0" lvl="0" indent="0" algn="just">
              <a:spcBef>
                <a:spcPts val="0"/>
              </a:spcBef>
              <a:buClrTx/>
              <a:buSzTx/>
              <a:buNone/>
            </a:pPr>
            <a:r>
              <a:rPr lang="ru-RU" sz="1800" dirty="0">
                <a:solidFill>
                  <a:prstClr val="black"/>
                </a:solidFill>
                <a:latin typeface="Times New Roman" pitchFamily="18" charset="0"/>
                <a:cs typeface="Times New Roman" pitchFamily="18" charset="0"/>
              </a:rPr>
              <a:t>Традиции Норвегии предписывали передавать все нажитое богатство старшему сыну или старшей дочери, если в семье не было сыновей. А вот приданое дочерям собирать как-то не принято, поскольку норвежцы считают своих дочерей достаточно самостоятельными, чтобы самим о себе позаботиться.</a:t>
            </a:r>
          </a:p>
          <a:p>
            <a:pPr marL="0" lvl="0" indent="0" algn="just">
              <a:spcBef>
                <a:spcPts val="0"/>
              </a:spcBef>
              <a:buClrTx/>
              <a:buSzTx/>
              <a:buNone/>
            </a:pPr>
            <a:endParaRPr lang="ru-RU" sz="1800" dirty="0" smtClean="0">
              <a:solidFill>
                <a:prstClr val="black"/>
              </a:solidFill>
              <a:latin typeface="Times New Roman" pitchFamily="18" charset="0"/>
              <a:cs typeface="Times New Roman" pitchFamily="18" charset="0"/>
            </a:endParaRPr>
          </a:p>
          <a:p>
            <a:pPr marL="0" lvl="0" indent="0" algn="just">
              <a:spcBef>
                <a:spcPts val="0"/>
              </a:spcBef>
              <a:buClrTx/>
              <a:buSzTx/>
              <a:buNone/>
            </a:pPr>
            <a:r>
              <a:rPr lang="ru-RU" sz="1800" dirty="0" smtClean="0">
                <a:solidFill>
                  <a:prstClr val="black"/>
                </a:solidFill>
                <a:latin typeface="Times New Roman" pitchFamily="18" charset="0"/>
                <a:cs typeface="Times New Roman" pitchFamily="18" charset="0"/>
              </a:rPr>
              <a:t> </a:t>
            </a:r>
            <a:r>
              <a:rPr lang="ru-RU" sz="1800" dirty="0">
                <a:solidFill>
                  <a:prstClr val="black"/>
                </a:solidFill>
                <a:latin typeface="Times New Roman" pitchFamily="18" charset="0"/>
                <a:cs typeface="Times New Roman" pitchFamily="18" charset="0"/>
              </a:rPr>
              <a:t>Древние обычаи норвежцев предполагали обручение детей еще в возрасте младенческом, но, что характерно, такую помолвку нельзя было никак расторгнуть, пока девушке не исполнялось четырнадцать лет. В Норвегии в сватовстве обязательно принимает участие и сам жених, причем перед тем, как отправиться сватать невесту, нужно было обязательно помолиться и плотно и вкусно отобедать дома. </a:t>
            </a:r>
          </a:p>
          <a:p>
            <a:pPr marL="0" lvl="0" indent="0" algn="just">
              <a:spcBef>
                <a:spcPts val="0"/>
              </a:spcBef>
              <a:buClrTx/>
              <a:buSzTx/>
              <a:buNone/>
            </a:pPr>
            <a:endParaRPr lang="ru-RU" sz="1900" i="1" dirty="0" smtClean="0">
              <a:solidFill>
                <a:prstClr val="black"/>
              </a:solidFill>
              <a:latin typeface="Times New Roman" pitchFamily="18" charset="0"/>
              <a:cs typeface="Times New Roman" pitchFamily="18" charset="0"/>
            </a:endParaRPr>
          </a:p>
          <a:p>
            <a:pPr marL="0" indent="0" algn="just">
              <a:buNone/>
            </a:pPr>
            <a:endParaRPr lang="ru-RU" dirty="0"/>
          </a:p>
        </p:txBody>
      </p:sp>
      <p:pic>
        <p:nvPicPr>
          <p:cNvPr id="5" name="Picture 4" descr="C:\Users\User\Desktop\309-picture_bi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3789040"/>
            <a:ext cx="3808413" cy="2759075"/>
          </a:xfrm>
          <a:prstGeom prst="rect">
            <a:avLst/>
          </a:prstGeom>
          <a:noFill/>
        </p:spPr>
      </p:pic>
    </p:spTree>
    <p:extLst>
      <p:ext uri="{BB962C8B-B14F-4D97-AF65-F5344CB8AC3E}">
        <p14:creationId xmlns:p14="http://schemas.microsoft.com/office/powerpoint/2010/main" val="1722844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6120680" cy="5544616"/>
          </a:xfrm>
        </p:spPr>
        <p:txBody>
          <a:bodyPr>
            <a:normAutofit/>
          </a:bodyPr>
          <a:lstStyle/>
          <a:p>
            <a:pPr marL="0" lvl="0" indent="0" algn="just">
              <a:spcBef>
                <a:spcPts val="0"/>
              </a:spcBef>
              <a:buClrTx/>
              <a:buSzTx/>
              <a:buNone/>
            </a:pPr>
            <a:r>
              <a:rPr lang="ru-RU" sz="1800" i="1" dirty="0">
                <a:solidFill>
                  <a:prstClr val="black"/>
                </a:solidFill>
                <a:latin typeface="Times New Roman" pitchFamily="18" charset="0"/>
                <a:cs typeface="Times New Roman" pitchFamily="18" charset="0"/>
              </a:rPr>
              <a:t>Интересен такой норвежский обычай</a:t>
            </a:r>
            <a:r>
              <a:rPr lang="ru-RU" sz="1800" dirty="0">
                <a:solidFill>
                  <a:prstClr val="black"/>
                </a:solidFill>
                <a:latin typeface="Times New Roman" pitchFamily="18" charset="0"/>
                <a:cs typeface="Times New Roman" pitchFamily="18" charset="0"/>
              </a:rPr>
              <a:t>: перед тем, как впустить молодоженов в дом родителей жениха после венчания, им предлагалось подоить корову. Это событие было стартом к началу свадебного застолья.</a:t>
            </a:r>
          </a:p>
          <a:p>
            <a:pPr marL="0" lvl="0" indent="0" algn="just">
              <a:spcBef>
                <a:spcPts val="0"/>
              </a:spcBef>
              <a:buClrTx/>
              <a:buSzTx/>
              <a:buNone/>
            </a:pPr>
            <a:r>
              <a:rPr lang="ru-RU" sz="1800" dirty="0">
                <a:solidFill>
                  <a:prstClr val="black"/>
                </a:solidFill>
                <a:latin typeface="Times New Roman" pitchFamily="18" charset="0"/>
                <a:cs typeface="Times New Roman" pitchFamily="18" charset="0"/>
              </a:rPr>
              <a:t>Невесте на собственной свадьбе было очень тяжело дождаться окончания празднования, поскольку все время свадебных праздников она должна была носить на голове тяжелую серебряную корону. Понятно, что молодой не терпелось поскорее снять ее.</a:t>
            </a:r>
          </a:p>
          <a:p>
            <a:pPr marL="0" lvl="0" indent="0" algn="just">
              <a:spcBef>
                <a:spcPts val="0"/>
              </a:spcBef>
              <a:buClrTx/>
              <a:buSzTx/>
              <a:buNone/>
            </a:pPr>
            <a:endParaRPr lang="ru-RU" sz="1800" i="1" dirty="0" smtClean="0">
              <a:solidFill>
                <a:prstClr val="black"/>
              </a:solidFill>
              <a:latin typeface="Times New Roman" pitchFamily="18" charset="0"/>
              <a:cs typeface="Times New Roman" pitchFamily="18" charset="0"/>
            </a:endParaRPr>
          </a:p>
          <a:p>
            <a:pPr marL="0" lvl="0" indent="0" algn="just">
              <a:spcBef>
                <a:spcPts val="0"/>
              </a:spcBef>
              <a:buClrTx/>
              <a:buSzTx/>
              <a:buNone/>
            </a:pPr>
            <a:r>
              <a:rPr lang="ru-RU" sz="1800" i="1" dirty="0" smtClean="0">
                <a:solidFill>
                  <a:prstClr val="black"/>
                </a:solidFill>
                <a:latin typeface="Times New Roman" pitchFamily="18" charset="0"/>
                <a:cs typeface="Times New Roman" pitchFamily="18" charset="0"/>
              </a:rPr>
              <a:t>Интересен </a:t>
            </a:r>
            <a:r>
              <a:rPr lang="ru-RU" sz="1800" i="1" dirty="0">
                <a:solidFill>
                  <a:prstClr val="black"/>
                </a:solidFill>
                <a:latin typeface="Times New Roman" pitchFamily="18" charset="0"/>
                <a:cs typeface="Times New Roman" pitchFamily="18" charset="0"/>
              </a:rPr>
              <a:t>также обычай завершать свадебное </a:t>
            </a:r>
            <a:r>
              <a:rPr lang="ru-RU" sz="1800" dirty="0">
                <a:solidFill>
                  <a:prstClr val="black"/>
                </a:solidFill>
                <a:latin typeface="Times New Roman" pitchFamily="18" charset="0"/>
                <a:cs typeface="Times New Roman" pitchFamily="18" charset="0"/>
              </a:rPr>
              <a:t>пиршество разрезанием головки сыра невеста должна была отрезать по куску сыра и раздать всем присутствующим. На этом свадебное пиршество считалось завершенным, а по тому, насколько ровно и красиво невеста резала сыр, судили о том, какая из нее получится хозяйка.</a:t>
            </a:r>
          </a:p>
          <a:p>
            <a:pPr marL="0" lvl="0" indent="0" algn="just">
              <a:spcBef>
                <a:spcPts val="0"/>
              </a:spcBef>
              <a:buClrTx/>
              <a:buSzTx/>
              <a:buNone/>
            </a:pPr>
            <a:r>
              <a:rPr lang="ru-RU" sz="1800" dirty="0">
                <a:solidFill>
                  <a:prstClr val="black"/>
                </a:solidFill>
                <a:latin typeface="Times New Roman" pitchFamily="18" charset="0"/>
                <a:cs typeface="Times New Roman" pitchFamily="18" charset="0"/>
              </a:rPr>
              <a:t>Во время ухода гости еще раз дарили молодым подарки, на этот раз преимущественно деньгами, которые складывали на поднос в центре стола.</a:t>
            </a:r>
            <a:endParaRPr lang="ru-RU" sz="1800" dirty="0"/>
          </a:p>
        </p:txBody>
      </p:sp>
      <p:pic>
        <p:nvPicPr>
          <p:cNvPr id="4" name="Picture 3" descr="C:\Users\User\Desktop\90430677_3949747_hardangerbryllu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2307" y="620688"/>
            <a:ext cx="2305093" cy="3672408"/>
          </a:xfrm>
          <a:prstGeom prst="rect">
            <a:avLst/>
          </a:prstGeom>
          <a:noFill/>
        </p:spPr>
      </p:pic>
    </p:spTree>
    <p:extLst>
      <p:ext uri="{BB962C8B-B14F-4D97-AF65-F5344CB8AC3E}">
        <p14:creationId xmlns:p14="http://schemas.microsoft.com/office/powerpoint/2010/main" val="2681796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792088"/>
          </a:xfrm>
        </p:spPr>
        <p:txBody>
          <a:bodyPr>
            <a:normAutofit fontScale="90000"/>
          </a:bodyPr>
          <a:lstStyle/>
          <a:p>
            <a:pPr algn="ctr"/>
            <a:r>
              <a:rPr lang="ru-RU" dirty="0" smtClean="0"/>
              <a:t>Традиции национальной Норвежской кухни</a:t>
            </a:r>
            <a:endParaRPr lang="ru-RU" dirty="0"/>
          </a:p>
        </p:txBody>
      </p:sp>
      <p:sp>
        <p:nvSpPr>
          <p:cNvPr id="3" name="Объект 2"/>
          <p:cNvSpPr>
            <a:spLocks noGrp="1"/>
          </p:cNvSpPr>
          <p:nvPr>
            <p:ph idx="1"/>
          </p:nvPr>
        </p:nvSpPr>
        <p:spPr>
          <a:xfrm>
            <a:off x="4902794" y="1628800"/>
            <a:ext cx="3928021" cy="4389120"/>
          </a:xfrm>
        </p:spPr>
        <p:txBody>
          <a:bodyPr/>
          <a:lstStyle/>
          <a:p>
            <a:pPr marL="0" indent="0" algn="just">
              <a:buNone/>
            </a:pPr>
            <a:r>
              <a:rPr lang="ru-RU" sz="1800" dirty="0"/>
              <a:t>В пище норвежцев преобладают рыба, мясо, молочные продукты, каши. Очень популярны мясные и рыбные супы, жареная, соленая и вяленая рыба, разнообразные твердые сыры (особенно специфичен сладкий козий сыр темно-кремового цвета), творог, брынза, вареный или копченый окорок, тушеное или вареное мясо, пресные лепешки (</a:t>
            </a:r>
            <a:r>
              <a:rPr lang="ru-RU" sz="1800" dirty="0" err="1"/>
              <a:t>флатбрёд</a:t>
            </a:r>
            <a:r>
              <a:rPr lang="ru-RU" sz="1800" dirty="0"/>
              <a:t>), пшеничная каша со сливками (</a:t>
            </a:r>
            <a:r>
              <a:rPr lang="ru-RU" sz="1800" dirty="0" err="1"/>
              <a:t>флёте-грёг</a:t>
            </a:r>
            <a:r>
              <a:rPr lang="ru-RU" sz="1800" dirty="0"/>
              <a:t>), мед, варенье.</a:t>
            </a:r>
          </a:p>
          <a:p>
            <a:pPr marL="0" indent="0">
              <a:buNone/>
            </a:pPr>
            <a:endParaRPr lang="ru-RU" dirty="0"/>
          </a:p>
        </p:txBody>
      </p:sp>
      <p:pic>
        <p:nvPicPr>
          <p:cNvPr id="4" name="Picture 2" descr="http://northfield.org/files/images/462px-17MaiLutefisk2006-05-17.JPG_.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332515"/>
            <a:ext cx="2054932" cy="2664296"/>
          </a:xfrm>
          <a:prstGeom prst="rect">
            <a:avLst/>
          </a:prstGeom>
          <a:noFill/>
        </p:spPr>
      </p:pic>
      <p:pic>
        <p:nvPicPr>
          <p:cNvPr id="5" name="Picture 4" descr="http://g2.s3.forblabla.com/u16/photoB274/20343806580-0/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0631" y="2204864"/>
            <a:ext cx="2304256" cy="1944216"/>
          </a:xfrm>
          <a:prstGeom prst="rect">
            <a:avLst/>
          </a:prstGeom>
          <a:noFill/>
        </p:spPr>
      </p:pic>
      <p:pic>
        <p:nvPicPr>
          <p:cNvPr id="6" name="Picture 6" descr="http://img0.liveinternet.ru/images/attach/c/4/79/523/79523834_1152893495_CCFFF1EE20313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085" y="4149080"/>
            <a:ext cx="2995091" cy="2396073"/>
          </a:xfrm>
          <a:prstGeom prst="rect">
            <a:avLst/>
          </a:prstGeom>
          <a:noFill/>
        </p:spPr>
      </p:pic>
    </p:spTree>
    <p:extLst>
      <p:ext uri="{BB962C8B-B14F-4D97-AF65-F5344CB8AC3E}">
        <p14:creationId xmlns:p14="http://schemas.microsoft.com/office/powerpoint/2010/main" val="370999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2448272"/>
          </a:xfrm>
        </p:spPr>
        <p:txBody>
          <a:bodyPr>
            <a:normAutofit lnSpcReduction="10000"/>
          </a:bodyPr>
          <a:lstStyle/>
          <a:p>
            <a:pPr marL="0" indent="0" algn="just">
              <a:buNone/>
            </a:pPr>
            <a:r>
              <a:rPr lang="ru-RU" sz="1800" dirty="0"/>
              <a:t>Норвежская кухня — типично северная. В ней, как правило, мало свежих продуктов, и в целом еда довольно тяжелая (в морозы без калорий пришлось бы туго). Вплоть до последних лет растительное масло здесь было практически неизвестно: вся кухня основывалась на сливочном. Когда норвежцев спрашивают о наиболее популярных в народе блюдах, большинство называет мясные тефтели, тушеную баранину с капустой и треску. Картошка с селедкой были главной едой бедняков. В XIX и XX вв. в норвежские города приходит и традиционная европейская кухня, все начинают использовать специи, вино.</a:t>
            </a:r>
          </a:p>
          <a:p>
            <a:pPr marL="0" indent="0">
              <a:buNone/>
            </a:pPr>
            <a:endParaRPr lang="ru-RU" dirty="0"/>
          </a:p>
        </p:txBody>
      </p:sp>
      <p:pic>
        <p:nvPicPr>
          <p:cNvPr id="4" name="Picture 4" descr="http://im7-tub-ru.yandex.net/i?id=205468538-24-72&amp;n=21"/>
          <p:cNvPicPr>
            <a:picLocks noChangeAspect="1" noChangeArrowheads="1"/>
          </p:cNvPicPr>
          <p:nvPr/>
        </p:nvPicPr>
        <p:blipFill>
          <a:blip r:embed="rId2" cstate="print"/>
          <a:srcRect/>
          <a:stretch>
            <a:fillRect/>
          </a:stretch>
        </p:blipFill>
        <p:spPr bwMode="auto">
          <a:xfrm>
            <a:off x="611560" y="2924944"/>
            <a:ext cx="2728766" cy="2046575"/>
          </a:xfrm>
          <a:prstGeom prst="rect">
            <a:avLst/>
          </a:prstGeom>
          <a:noFill/>
        </p:spPr>
      </p:pic>
      <p:pic>
        <p:nvPicPr>
          <p:cNvPr id="5" name="Picture 6" descr="http://im6-tub-ru.yandex.net/i?id=162907289-10-72&amp;n=21"/>
          <p:cNvPicPr>
            <a:picLocks noChangeAspect="1" noChangeArrowheads="1"/>
          </p:cNvPicPr>
          <p:nvPr/>
        </p:nvPicPr>
        <p:blipFill>
          <a:blip r:embed="rId3" cstate="print"/>
          <a:srcRect/>
          <a:stretch>
            <a:fillRect/>
          </a:stretch>
        </p:blipFill>
        <p:spPr bwMode="auto">
          <a:xfrm>
            <a:off x="5652120" y="2675158"/>
            <a:ext cx="2426907" cy="1617938"/>
          </a:xfrm>
          <a:prstGeom prst="rect">
            <a:avLst/>
          </a:prstGeom>
          <a:noFill/>
        </p:spPr>
      </p:pic>
      <p:pic>
        <p:nvPicPr>
          <p:cNvPr id="6" name="Picture 2" descr="http://img1.liveinternet.ru/images/attach/c/1/63/659/63659495_IMG_548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9912" y="4437112"/>
            <a:ext cx="2815653" cy="1995091"/>
          </a:xfrm>
          <a:prstGeom prst="rect">
            <a:avLst/>
          </a:prstGeom>
          <a:noFill/>
        </p:spPr>
      </p:pic>
    </p:spTree>
    <p:extLst>
      <p:ext uri="{BB962C8B-B14F-4D97-AF65-F5344CB8AC3E}">
        <p14:creationId xmlns:p14="http://schemas.microsoft.com/office/powerpoint/2010/main" val="1375548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4968552" cy="5976664"/>
          </a:xfrm>
        </p:spPr>
        <p:txBody>
          <a:bodyPr>
            <a:normAutofit fontScale="55000" lnSpcReduction="20000"/>
          </a:bodyPr>
          <a:lstStyle/>
          <a:p>
            <a:pPr marL="0" indent="0" algn="just">
              <a:buNone/>
            </a:pPr>
            <a:r>
              <a:rPr lang="ru-RU" b="1" dirty="0">
                <a:solidFill>
                  <a:srgbClr val="000000"/>
                </a:solidFill>
                <a:latin typeface="Arial"/>
              </a:rPr>
              <a:t>Национальные символы Норвегии: </a:t>
            </a:r>
            <a:r>
              <a:rPr lang="ru-RU" dirty="0">
                <a:solidFill>
                  <a:srgbClr val="000000"/>
                </a:solidFill>
                <a:latin typeface="Arial"/>
              </a:rPr>
              <a:t>Цветок – вереск пурпурный, который растет буквально по всей стране. Летом его мелкие лепестки розовеют повсюду - и на побережье, и в долинах, и высоко в горах. </a:t>
            </a:r>
            <a:endParaRPr lang="ru-RU" dirty="0" smtClean="0">
              <a:solidFill>
                <a:srgbClr val="000000"/>
              </a:solidFill>
              <a:latin typeface="Arial"/>
            </a:endParaRPr>
          </a:p>
          <a:p>
            <a:pPr marL="0" indent="0" algn="just">
              <a:buNone/>
            </a:pPr>
            <a:r>
              <a:rPr lang="ru-RU" b="1" dirty="0" smtClean="0">
                <a:solidFill>
                  <a:srgbClr val="000000"/>
                </a:solidFill>
                <a:latin typeface="Arial"/>
              </a:rPr>
              <a:t>Животное</a:t>
            </a:r>
            <a:r>
              <a:rPr lang="ru-RU" dirty="0" smtClean="0">
                <a:solidFill>
                  <a:srgbClr val="000000"/>
                </a:solidFill>
                <a:latin typeface="Arial"/>
              </a:rPr>
              <a:t> </a:t>
            </a:r>
            <a:r>
              <a:rPr lang="ru-RU" dirty="0">
                <a:solidFill>
                  <a:srgbClr val="000000"/>
                </a:solidFill>
                <a:latin typeface="Arial"/>
              </a:rPr>
              <a:t>– лось, как самый крупный и наиболее распространенный представитель животного мира Норвегии имеет полное право на почетную роль национального символа</a:t>
            </a:r>
            <a:r>
              <a:rPr lang="ru-RU" dirty="0" smtClean="0">
                <a:solidFill>
                  <a:srgbClr val="000000"/>
                </a:solidFill>
                <a:latin typeface="Arial"/>
              </a:rPr>
              <a:t>.</a:t>
            </a:r>
          </a:p>
          <a:p>
            <a:pPr marL="0" indent="0" algn="just">
              <a:buNone/>
            </a:pPr>
            <a:r>
              <a:rPr lang="ru-RU" b="1" dirty="0" smtClean="0">
                <a:solidFill>
                  <a:srgbClr val="000000"/>
                </a:solidFill>
                <a:latin typeface="Arial"/>
              </a:rPr>
              <a:t>Птица </a:t>
            </a:r>
            <a:r>
              <a:rPr lang="ru-RU" dirty="0">
                <a:solidFill>
                  <a:srgbClr val="000000"/>
                </a:solidFill>
                <a:latin typeface="Arial"/>
              </a:rPr>
              <a:t>– оляпка, маленькая птичка отряда воробьиных, обитающая вблизи водоемов. Кормится она личинками насекомых, которые водятся в пресной воде. Для этого ей приходится нырять в реки и даже в бурные водопады. Птичка может находиться под водой целую минуту и гулять по дну. </a:t>
            </a:r>
            <a:endParaRPr lang="ru-RU" dirty="0" smtClean="0">
              <a:solidFill>
                <a:srgbClr val="000000"/>
              </a:solidFill>
              <a:latin typeface="Arial"/>
            </a:endParaRPr>
          </a:p>
          <a:p>
            <a:pPr marL="0" indent="0" algn="just">
              <a:buNone/>
            </a:pPr>
            <a:r>
              <a:rPr lang="ru-RU" b="1" dirty="0" smtClean="0">
                <a:solidFill>
                  <a:srgbClr val="000000"/>
                </a:solidFill>
                <a:latin typeface="Arial"/>
              </a:rPr>
              <a:t>Пришло </a:t>
            </a:r>
            <a:r>
              <a:rPr lang="ru-RU" b="1" dirty="0">
                <a:solidFill>
                  <a:srgbClr val="000000"/>
                </a:solidFill>
                <a:latin typeface="Arial"/>
              </a:rPr>
              <a:t>из Норвегии: </a:t>
            </a:r>
            <a:r>
              <a:rPr lang="ru-RU" dirty="0">
                <a:solidFill>
                  <a:srgbClr val="000000"/>
                </a:solidFill>
                <a:latin typeface="Arial"/>
              </a:rPr>
              <a:t>Канцелярская скрепка для бумаг - придумана норвежцем Йоханом </a:t>
            </a:r>
            <a:r>
              <a:rPr lang="ru-RU" dirty="0" err="1">
                <a:solidFill>
                  <a:srgbClr val="000000"/>
                </a:solidFill>
                <a:latin typeface="Arial"/>
              </a:rPr>
              <a:t>Валером</a:t>
            </a:r>
            <a:r>
              <a:rPr lang="ru-RU" dirty="0">
                <a:solidFill>
                  <a:srgbClr val="000000"/>
                </a:solidFill>
                <a:latin typeface="Arial"/>
              </a:rPr>
              <a:t> в 1899 году, ровно сто лет назад. </a:t>
            </a:r>
            <a:endParaRPr lang="ru-RU" dirty="0" smtClean="0">
              <a:solidFill>
                <a:srgbClr val="000000"/>
              </a:solidFill>
              <a:latin typeface="Arial"/>
            </a:endParaRPr>
          </a:p>
          <a:p>
            <a:pPr marL="0" indent="0" algn="just">
              <a:buNone/>
            </a:pPr>
            <a:r>
              <a:rPr lang="ru-RU" dirty="0" smtClean="0">
                <a:solidFill>
                  <a:srgbClr val="000000"/>
                </a:solidFill>
                <a:latin typeface="Arial"/>
              </a:rPr>
              <a:t>Лопатка </a:t>
            </a:r>
            <a:r>
              <a:rPr lang="ru-RU" dirty="0">
                <a:solidFill>
                  <a:srgbClr val="000000"/>
                </a:solidFill>
                <a:latin typeface="Arial"/>
              </a:rPr>
              <a:t>для резки сыра - изобретена в 1925 году. Автор Тур </a:t>
            </a:r>
            <a:r>
              <a:rPr lang="ru-RU" dirty="0" err="1">
                <a:solidFill>
                  <a:srgbClr val="000000"/>
                </a:solidFill>
                <a:latin typeface="Arial"/>
              </a:rPr>
              <a:t>Бьорклунд</a:t>
            </a:r>
            <a:r>
              <a:rPr lang="ru-RU" dirty="0">
                <a:solidFill>
                  <a:srgbClr val="000000"/>
                </a:solidFill>
                <a:latin typeface="Arial"/>
              </a:rPr>
              <a:t> придумал ее специально для нарезания козьего сыра. </a:t>
            </a:r>
            <a:endParaRPr lang="ru-RU" dirty="0" smtClean="0">
              <a:solidFill>
                <a:srgbClr val="000000"/>
              </a:solidFill>
              <a:latin typeface="Arial"/>
            </a:endParaRPr>
          </a:p>
          <a:p>
            <a:pPr marL="0" indent="0" algn="just">
              <a:buNone/>
            </a:pPr>
            <a:r>
              <a:rPr lang="ru-RU" dirty="0" smtClean="0">
                <a:solidFill>
                  <a:srgbClr val="000000"/>
                </a:solidFill>
                <a:latin typeface="Arial"/>
              </a:rPr>
              <a:t>Коричневый </a:t>
            </a:r>
            <a:r>
              <a:rPr lang="ru-RU" dirty="0">
                <a:solidFill>
                  <a:srgbClr val="000000"/>
                </a:solidFill>
                <a:latin typeface="Arial"/>
              </a:rPr>
              <a:t>сыр, горьковато-сладкий на вкус, также чисто норвежский продукт. Делается он из козьего молока, иногда с добавлением коровьего. Очень популярен с вафлями, которые можно заменить блинами. </a:t>
            </a:r>
            <a:endParaRPr lang="ru-RU" dirty="0" smtClean="0">
              <a:solidFill>
                <a:srgbClr val="000000"/>
              </a:solidFill>
              <a:latin typeface="Arial"/>
            </a:endParaRPr>
          </a:p>
          <a:p>
            <a:pPr marL="0" indent="0" algn="just">
              <a:buNone/>
            </a:pPr>
            <a:r>
              <a:rPr lang="ru-RU" dirty="0" smtClean="0">
                <a:solidFill>
                  <a:srgbClr val="000000"/>
                </a:solidFill>
                <a:latin typeface="Arial"/>
              </a:rPr>
              <a:t>Слалом </a:t>
            </a:r>
            <a:r>
              <a:rPr lang="ru-RU" dirty="0">
                <a:solidFill>
                  <a:srgbClr val="000000"/>
                </a:solidFill>
                <a:latin typeface="Arial"/>
              </a:rPr>
              <a:t>- родина этого вида лыжного спорта на юге Норвегии в губернии </a:t>
            </a:r>
            <a:r>
              <a:rPr lang="ru-RU" dirty="0" err="1">
                <a:solidFill>
                  <a:srgbClr val="000000"/>
                </a:solidFill>
                <a:latin typeface="Arial"/>
              </a:rPr>
              <a:t>Телемарк</a:t>
            </a:r>
            <a:r>
              <a:rPr lang="ru-RU" dirty="0">
                <a:solidFill>
                  <a:srgbClr val="000000"/>
                </a:solidFill>
                <a:latin typeface="Arial"/>
              </a:rPr>
              <a:t>. Сам термин тоже имеет норвежское происхождение. Первый корень «</a:t>
            </a:r>
            <a:r>
              <a:rPr lang="ru-RU" dirty="0" err="1">
                <a:solidFill>
                  <a:srgbClr val="000000"/>
                </a:solidFill>
                <a:latin typeface="Arial"/>
              </a:rPr>
              <a:t>sla</a:t>
            </a:r>
            <a:r>
              <a:rPr lang="ru-RU" dirty="0">
                <a:solidFill>
                  <a:srgbClr val="000000"/>
                </a:solidFill>
                <a:latin typeface="Arial"/>
              </a:rPr>
              <a:t>' означает «склон, холм, скользкую поверхность», второй корень «</a:t>
            </a:r>
            <a:r>
              <a:rPr lang="ru-RU" dirty="0" err="1">
                <a:solidFill>
                  <a:srgbClr val="000000"/>
                </a:solidFill>
                <a:latin typeface="Arial"/>
              </a:rPr>
              <a:t>lom</a:t>
            </a:r>
            <a:r>
              <a:rPr lang="ru-RU" dirty="0">
                <a:solidFill>
                  <a:srgbClr val="000000"/>
                </a:solidFill>
                <a:latin typeface="Arial"/>
              </a:rPr>
              <a:t>» имеет значение «тропа». </a:t>
            </a:r>
            <a:r>
              <a:rPr lang="ru-RU" dirty="0"/>
              <a:t/>
            </a:r>
            <a:br>
              <a:rPr lang="ru-RU" dirty="0"/>
            </a:br>
            <a:endParaRPr lang="ru-RU" dirty="0"/>
          </a:p>
        </p:txBody>
      </p:sp>
      <p:pic>
        <p:nvPicPr>
          <p:cNvPr id="10242" name="Picture 2" descr="http://im2-tub-ru.yandex.net/i?id=44ee71badc8707f5ba4f08ebe5ac4075-36-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76672"/>
            <a:ext cx="2625080" cy="196881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Оляпка Флора и Фауна Земл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268" y="2708921"/>
            <a:ext cx="2941601" cy="20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977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8229600" cy="1143000"/>
          </a:xfrm>
        </p:spPr>
        <p:txBody>
          <a:bodyPr>
            <a:normAutofit fontScale="90000"/>
          </a:bodyPr>
          <a:lstStyle/>
          <a:p>
            <a:pPr algn="ctr" fontAlgn="base"/>
            <a:r>
              <a:rPr lang="ru-RU" dirty="0">
                <a:solidFill>
                  <a:srgbClr val="333333"/>
                </a:solidFill>
                <a:latin typeface="Georgia"/>
              </a:rPr>
              <a:t/>
            </a:r>
            <a:br>
              <a:rPr lang="ru-RU" dirty="0">
                <a:solidFill>
                  <a:srgbClr val="333333"/>
                </a:solidFill>
                <a:latin typeface="Georgia"/>
              </a:rPr>
            </a:br>
            <a:r>
              <a:rPr lang="ru-RU" dirty="0" smtClean="0">
                <a:solidFill>
                  <a:srgbClr val="333333"/>
                </a:solidFill>
                <a:latin typeface="Georgia"/>
              </a:rPr>
              <a:t>Норвежские праздники</a:t>
            </a:r>
            <a:endParaRPr lang="ru-RU" dirty="0"/>
          </a:p>
        </p:txBody>
      </p:sp>
      <p:sp>
        <p:nvSpPr>
          <p:cNvPr id="3" name="Объект 2"/>
          <p:cNvSpPr>
            <a:spLocks noGrp="1"/>
          </p:cNvSpPr>
          <p:nvPr>
            <p:ph idx="1"/>
          </p:nvPr>
        </p:nvSpPr>
        <p:spPr>
          <a:xfrm>
            <a:off x="395536" y="908720"/>
            <a:ext cx="5184576" cy="4389120"/>
          </a:xfrm>
        </p:spPr>
        <p:txBody>
          <a:bodyPr>
            <a:normAutofit lnSpcReduction="10000"/>
          </a:bodyPr>
          <a:lstStyle/>
          <a:p>
            <a:pPr marL="0" indent="0" algn="just">
              <a:buNone/>
            </a:pPr>
            <a:r>
              <a:rPr lang="ru-RU" sz="1800" b="1" dirty="0">
                <a:solidFill>
                  <a:srgbClr val="333333"/>
                </a:solidFill>
                <a:latin typeface="inherit"/>
              </a:rPr>
              <a:t>День Конституции является одним из самых главных праздников в Норвегии</a:t>
            </a:r>
            <a:r>
              <a:rPr lang="ru-RU" sz="1800" dirty="0">
                <a:solidFill>
                  <a:srgbClr val="333333"/>
                </a:solidFill>
                <a:latin typeface="Georgia"/>
              </a:rPr>
              <a:t>, его отмечают 17 мая. Ежегодные парады и шествия являются </a:t>
            </a:r>
            <a:r>
              <a:rPr lang="ru-RU" sz="1800" dirty="0" smtClean="0">
                <a:solidFill>
                  <a:srgbClr val="333333"/>
                </a:solidFill>
                <a:latin typeface="Georgia"/>
              </a:rPr>
              <a:t>не отменным</a:t>
            </a:r>
            <a:r>
              <a:rPr lang="ru-RU" sz="1800" dirty="0">
                <a:solidFill>
                  <a:srgbClr val="333333"/>
                </a:solidFill>
                <a:latin typeface="Georgia"/>
              </a:rPr>
              <a:t> атрибутом этого дня. В 10 часов утра в столице по улице Карл-</a:t>
            </a:r>
            <a:r>
              <a:rPr lang="ru-RU" sz="1800" dirty="0" err="1">
                <a:solidFill>
                  <a:srgbClr val="333333"/>
                </a:solidFill>
                <a:latin typeface="Georgia"/>
              </a:rPr>
              <a:t>Юхансгате</a:t>
            </a:r>
            <a:r>
              <a:rPr lang="ru-RU" sz="1800" dirty="0">
                <a:solidFill>
                  <a:srgbClr val="333333"/>
                </a:solidFill>
                <a:latin typeface="Georgia"/>
              </a:rPr>
              <a:t> начинается шествие школьников к Королевскому дворцу. В каждой колонне школьники одеты в свой, отличительный костюм. После школьников идут взрослые. Первое мая отмечается и как День международной солидарности трудящихся, и как праздник весны и цветов. Первого мая, как и в День конституции 17 мая, а также в День провозглашения независимости Норвегии 7 июня, по всей стране вывешиваются национальные флаги.</a:t>
            </a:r>
            <a:endParaRPr lang="ru-RU" sz="1800" dirty="0"/>
          </a:p>
        </p:txBody>
      </p:sp>
      <p:pic>
        <p:nvPicPr>
          <p:cNvPr id="11266" name="Picture 2" descr="праздники в норвег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24744"/>
            <a:ext cx="3010061"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3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548680"/>
            <a:ext cx="8229600" cy="5184576"/>
          </a:xfrm>
        </p:spPr>
        <p:txBody>
          <a:bodyPr>
            <a:normAutofit fontScale="62500" lnSpcReduction="20000"/>
          </a:bodyPr>
          <a:lstStyle/>
          <a:p>
            <a:pPr marL="0" indent="0">
              <a:buNone/>
            </a:pPr>
            <a:r>
              <a:rPr lang="ru-RU" b="1" dirty="0">
                <a:solidFill>
                  <a:srgbClr val="333333"/>
                </a:solidFill>
                <a:latin typeface="Georgia"/>
              </a:rPr>
              <a:t>Самые чтимые народные праздники в Норвегии</a:t>
            </a:r>
            <a:r>
              <a:rPr lang="ru-RU" dirty="0">
                <a:solidFill>
                  <a:srgbClr val="333333"/>
                </a:solidFill>
                <a:latin typeface="Georgia"/>
              </a:rPr>
              <a:t> — рождество, масленица, пасха.. Рождеству, как и в Швеции, предшествует праздник св. </a:t>
            </a:r>
            <a:endParaRPr lang="ru-RU" dirty="0" smtClean="0">
              <a:solidFill>
                <a:srgbClr val="333333"/>
              </a:solidFill>
              <a:latin typeface="Georgia"/>
            </a:endParaRPr>
          </a:p>
          <a:p>
            <a:pPr marL="0" indent="0">
              <a:buNone/>
            </a:pPr>
            <a:endParaRPr lang="ru-RU" dirty="0" smtClean="0">
              <a:solidFill>
                <a:srgbClr val="333333"/>
              </a:solidFill>
              <a:latin typeface="Georgia"/>
            </a:endParaRPr>
          </a:p>
          <a:p>
            <a:r>
              <a:rPr lang="ru-RU" dirty="0" smtClean="0">
                <a:solidFill>
                  <a:srgbClr val="333333"/>
                </a:solidFill>
                <a:latin typeface="Georgia"/>
              </a:rPr>
              <a:t>Люсии</a:t>
            </a:r>
            <a:r>
              <a:rPr lang="ru-RU" dirty="0">
                <a:solidFill>
                  <a:srgbClr val="333333"/>
                </a:solidFill>
                <a:latin typeface="Georgia"/>
              </a:rPr>
              <a:t>, знаменующий внесение ею света в самое темное время года, к рождеству. На роль Люсии выбирается самая красивая и достойная девушка. </a:t>
            </a:r>
            <a:endParaRPr lang="ru-RU" dirty="0" smtClean="0">
              <a:solidFill>
                <a:srgbClr val="333333"/>
              </a:solidFill>
              <a:latin typeface="Georgia"/>
            </a:endParaRPr>
          </a:p>
          <a:p>
            <a:r>
              <a:rPr lang="ru-RU" dirty="0" smtClean="0">
                <a:solidFill>
                  <a:srgbClr val="333333"/>
                </a:solidFill>
                <a:latin typeface="Georgia"/>
              </a:rPr>
              <a:t>Юль </a:t>
            </a:r>
            <a:r>
              <a:rPr lang="ru-RU" dirty="0">
                <a:solidFill>
                  <a:srgbClr val="333333"/>
                </a:solidFill>
                <a:latin typeface="Georgia"/>
              </a:rPr>
              <a:t>– так называют в Норвегии </a:t>
            </a:r>
            <a:r>
              <a:rPr lang="ru-RU" dirty="0" err="1">
                <a:solidFill>
                  <a:srgbClr val="333333"/>
                </a:solidFill>
                <a:latin typeface="Georgia"/>
              </a:rPr>
              <a:t>Рождество.К</a:t>
            </a:r>
            <a:r>
              <a:rPr lang="ru-RU" dirty="0">
                <a:solidFill>
                  <a:srgbClr val="333333"/>
                </a:solidFill>
                <a:latin typeface="Georgia"/>
              </a:rPr>
              <a:t> нему покупают подарки для детей, украшают елку, в деревнях пекут праздничный хлеб, режут свиней, начиняют колбасы. </a:t>
            </a:r>
            <a:r>
              <a:rPr lang="ru-RU" dirty="0"/>
              <a:t> </a:t>
            </a:r>
            <a:r>
              <a:rPr lang="ru-RU" dirty="0" smtClean="0">
                <a:solidFill>
                  <a:srgbClr val="333333"/>
                </a:solidFill>
                <a:latin typeface="Georgia"/>
              </a:rPr>
              <a:t>Накануне </a:t>
            </a:r>
            <a:r>
              <a:rPr lang="ru-RU" dirty="0">
                <a:solidFill>
                  <a:srgbClr val="333333"/>
                </a:solidFill>
                <a:latin typeface="Georgia"/>
              </a:rPr>
              <a:t>праздника дети выставляют во дворе высокие шесты со снопами необмолоченного хлеба дли птиц. На праздничный семейный ужин подается жареная свинина, гусятина, национальное блюдо </a:t>
            </a:r>
            <a:r>
              <a:rPr lang="ru-RU" dirty="0" err="1">
                <a:solidFill>
                  <a:srgbClr val="333333"/>
                </a:solidFill>
                <a:latin typeface="Georgia"/>
              </a:rPr>
              <a:t>фл'ёгегрет</a:t>
            </a:r>
            <a:r>
              <a:rPr lang="ru-RU" dirty="0">
                <a:solidFill>
                  <a:srgbClr val="333333"/>
                </a:solidFill>
                <a:latin typeface="Georgia"/>
              </a:rPr>
              <a:t>, хмельные напитки, на десерт — кофе с рождественским тортом </a:t>
            </a:r>
            <a:r>
              <a:rPr lang="ru-RU" dirty="0" err="1">
                <a:solidFill>
                  <a:srgbClr val="333333"/>
                </a:solidFill>
                <a:latin typeface="Georgia"/>
              </a:rPr>
              <a:t>юлекаке</a:t>
            </a:r>
            <a:r>
              <a:rPr lang="ru-RU" dirty="0">
                <a:solidFill>
                  <a:srgbClr val="333333"/>
                </a:solidFill>
                <a:latin typeface="Georgia"/>
              </a:rPr>
              <a:t>. </a:t>
            </a:r>
            <a:endParaRPr lang="ru-RU" dirty="0" smtClean="0">
              <a:solidFill>
                <a:srgbClr val="333333"/>
              </a:solidFill>
              <a:latin typeface="Georgia"/>
            </a:endParaRPr>
          </a:p>
          <a:p>
            <a:r>
              <a:rPr lang="ru-RU" dirty="0" smtClean="0">
                <a:solidFill>
                  <a:srgbClr val="333333"/>
                </a:solidFill>
                <a:latin typeface="Georgia"/>
              </a:rPr>
              <a:t>До </a:t>
            </a:r>
            <a:r>
              <a:rPr lang="ru-RU" dirty="0">
                <a:solidFill>
                  <a:srgbClr val="333333"/>
                </a:solidFill>
                <a:latin typeface="Georgia"/>
              </a:rPr>
              <a:t>наших дней бытует обычай устраивать накануне Нового года шествия ряженых, среди которых бывает и </a:t>
            </a:r>
            <a:r>
              <a:rPr lang="ru-RU" dirty="0" err="1">
                <a:solidFill>
                  <a:srgbClr val="333333"/>
                </a:solidFill>
                <a:latin typeface="Georgia"/>
              </a:rPr>
              <a:t>кыесвен</a:t>
            </a:r>
            <a:r>
              <a:rPr lang="ru-RU" dirty="0">
                <a:solidFill>
                  <a:srgbClr val="333333"/>
                </a:solidFill>
                <a:latin typeface="Georgia"/>
              </a:rPr>
              <a:t> — парень, изображающий чучело из соломы. </a:t>
            </a:r>
            <a:r>
              <a:rPr lang="ru-RU" dirty="0"/>
              <a:t> </a:t>
            </a:r>
            <a:r>
              <a:rPr lang="ru-RU" dirty="0" smtClean="0">
                <a:solidFill>
                  <a:srgbClr val="333333"/>
                </a:solidFill>
                <a:latin typeface="Georgia"/>
              </a:rPr>
              <a:t>Ряженые </a:t>
            </a:r>
            <a:r>
              <a:rPr lang="ru-RU" dirty="0">
                <a:solidFill>
                  <a:srgbClr val="333333"/>
                </a:solidFill>
                <a:latin typeface="Georgia"/>
              </a:rPr>
              <a:t>несут на палках набитую сеном голову козла с длинной бородой из пакли. </a:t>
            </a:r>
            <a:endParaRPr lang="ru-RU" dirty="0" smtClean="0">
              <a:solidFill>
                <a:srgbClr val="333333"/>
              </a:solidFill>
              <a:latin typeface="Georgia"/>
            </a:endParaRPr>
          </a:p>
          <a:p>
            <a:r>
              <a:rPr lang="ru-RU" dirty="0" smtClean="0">
                <a:solidFill>
                  <a:srgbClr val="333333"/>
                </a:solidFill>
                <a:latin typeface="Georgia"/>
              </a:rPr>
              <a:t>Масленицу </a:t>
            </a:r>
            <a:r>
              <a:rPr lang="ru-RU" dirty="0">
                <a:solidFill>
                  <a:srgbClr val="333333"/>
                </a:solidFill>
                <a:latin typeface="Georgia"/>
              </a:rPr>
              <a:t>празднуют в конце зимы: пекут круглые булочки («жаворонки») с парой изюминок в каждой. </a:t>
            </a:r>
            <a:endParaRPr lang="ru-RU" dirty="0" smtClean="0">
              <a:solidFill>
                <a:srgbClr val="333333"/>
              </a:solidFill>
              <a:latin typeface="Georgia"/>
            </a:endParaRPr>
          </a:p>
          <a:p>
            <a:r>
              <a:rPr lang="ru-RU" dirty="0" smtClean="0">
                <a:solidFill>
                  <a:srgbClr val="333333"/>
                </a:solidFill>
                <a:latin typeface="Georgia"/>
              </a:rPr>
              <a:t>Пасху </a:t>
            </a:r>
            <a:r>
              <a:rPr lang="ru-RU" dirty="0">
                <a:solidFill>
                  <a:srgbClr val="333333"/>
                </a:solidFill>
                <a:latin typeface="Georgia"/>
              </a:rPr>
              <a:t>отмечают два дня: обычно на этот праздник приглашают к себе гостей. </a:t>
            </a:r>
            <a:endParaRPr lang="ru-RU" dirty="0" smtClean="0">
              <a:solidFill>
                <a:srgbClr val="333333"/>
              </a:solidFill>
              <a:latin typeface="Georgia"/>
            </a:endParaRPr>
          </a:p>
          <a:p>
            <a:r>
              <a:rPr lang="ru-RU" dirty="0" smtClean="0">
                <a:solidFill>
                  <a:srgbClr val="333333"/>
                </a:solidFill>
                <a:latin typeface="Georgia"/>
              </a:rPr>
              <a:t>В </a:t>
            </a:r>
            <a:r>
              <a:rPr lang="ru-RU" dirty="0">
                <a:solidFill>
                  <a:srgbClr val="333333"/>
                </a:solidFill>
                <a:latin typeface="Georgia"/>
              </a:rPr>
              <a:t>ночь с 23 на 24 июня отмечается день святого </a:t>
            </a:r>
            <a:r>
              <a:rPr lang="ru-RU" dirty="0" err="1">
                <a:solidFill>
                  <a:srgbClr val="333333"/>
                </a:solidFill>
                <a:latin typeface="Georgia"/>
              </a:rPr>
              <a:t>Ханса</a:t>
            </a:r>
            <a:r>
              <a:rPr lang="ru-RU" dirty="0">
                <a:solidFill>
                  <a:srgbClr val="333333"/>
                </a:solidFill>
                <a:latin typeface="Georgia"/>
              </a:rPr>
              <a:t>. Девушки украшают голову венками из цветов, в домах ставят срубленные березки, пол посыпают душистой осокой. Молодежь прыгает через зажженные костры и водит хороводы.</a:t>
            </a:r>
            <a:endParaRPr lang="ru-RU" dirty="0"/>
          </a:p>
        </p:txBody>
      </p:sp>
    </p:spTree>
    <p:extLst>
      <p:ext uri="{BB962C8B-B14F-4D97-AF65-F5344CB8AC3E}">
        <p14:creationId xmlns:p14="http://schemas.microsoft.com/office/powerpoint/2010/main" val="17728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780928"/>
            <a:ext cx="8229600" cy="16375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 за внимание!</a:t>
            </a:r>
            <a:endParaRPr lang="ru-RU"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23652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Государственный </a:t>
            </a:r>
            <a:br>
              <a:rPr lang="ru-RU" dirty="0" smtClean="0"/>
            </a:br>
            <a:r>
              <a:rPr lang="ru-RU" dirty="0" smtClean="0"/>
              <a:t>флаг</a:t>
            </a:r>
            <a:endParaRPr lang="ru-RU" dirty="0"/>
          </a:p>
        </p:txBody>
      </p:sp>
      <p:sp>
        <p:nvSpPr>
          <p:cNvPr id="3" name="Объект 2"/>
          <p:cNvSpPr>
            <a:spLocks noGrp="1"/>
          </p:cNvSpPr>
          <p:nvPr>
            <p:ph idx="1"/>
          </p:nvPr>
        </p:nvSpPr>
        <p:spPr>
          <a:xfrm>
            <a:off x="4283968" y="1935480"/>
            <a:ext cx="4402832" cy="4389120"/>
          </a:xfrm>
        </p:spPr>
        <p:txBody>
          <a:bodyPr>
            <a:normAutofit fontScale="92500" lnSpcReduction="10000"/>
          </a:bodyPr>
          <a:lstStyle/>
          <a:p>
            <a:pPr marL="0" indent="0">
              <a:buNone/>
            </a:pPr>
            <a:r>
              <a:rPr lang="ru-RU" sz="1600" b="1" dirty="0" smtClean="0"/>
              <a:t>На флаге Норвегии</a:t>
            </a:r>
            <a:r>
              <a:rPr lang="ru-RU" sz="1800" dirty="0" smtClean="0"/>
              <a:t>: </a:t>
            </a:r>
            <a:r>
              <a:rPr lang="ru-RU" sz="1600" dirty="0" smtClean="0"/>
              <a:t>синий скандинавский крест с белой каймой на красном фоне.</a:t>
            </a:r>
          </a:p>
          <a:p>
            <a:pPr marL="0" indent="0" algn="just">
              <a:buNone/>
            </a:pPr>
            <a:r>
              <a:rPr lang="ru-RU" sz="1600" dirty="0" smtClean="0"/>
              <a:t>Значение и история флага Норвегии: С 1748 года по 1814 год в условиях датско-норвежской унии норвежские корабли ходили под датским флагом (</a:t>
            </a:r>
            <a:r>
              <a:rPr lang="ru-RU" sz="1600" dirty="0" err="1" smtClean="0"/>
              <a:t>Даннеброгом</a:t>
            </a:r>
            <a:r>
              <a:rPr lang="ru-RU" sz="1600" dirty="0" smtClean="0"/>
              <a:t>). В 1814 году, королем Норвегии стал король Швеции, норвежцы получили право использовать этот флаг, добавив к нему норвежского золотого льва, увенчанного короной и держащего секиру. Но борьба за свой флаг продолжалась, и в 1821 году парламент принял новое оформление флага: </a:t>
            </a:r>
            <a:r>
              <a:rPr lang="ru-RU" sz="1600" dirty="0" err="1" smtClean="0"/>
              <a:t>Даннеброг</a:t>
            </a:r>
            <a:r>
              <a:rPr lang="ru-RU" sz="1600" dirty="0" smtClean="0"/>
              <a:t> с темно-синим крестом с белой каймой. Такое сочетание красного, белого и синего следует за французским </a:t>
            </a:r>
            <a:r>
              <a:rPr lang="ru-RU" sz="1600" dirty="0" err="1" smtClean="0"/>
              <a:t>триколором</a:t>
            </a:r>
            <a:r>
              <a:rPr lang="ru-RU" sz="1600" dirty="0" smtClean="0"/>
              <a:t>, что в то время считалось символом свободы. Крест является общим символом флагов Дании и </a:t>
            </a:r>
            <a:r>
              <a:rPr lang="ru-RU" sz="1600" dirty="0" err="1" smtClean="0"/>
              <a:t>Швецарии</a:t>
            </a:r>
            <a:r>
              <a:rPr lang="ru-RU" sz="1600" dirty="0" smtClean="0"/>
              <a:t>.</a:t>
            </a:r>
          </a:p>
          <a:p>
            <a:pPr marL="0" indent="0">
              <a:buNone/>
            </a:pPr>
            <a:r>
              <a:rPr lang="ru-RU" sz="1600" b="1" dirty="0" smtClean="0"/>
              <a:t>Цвета флага:</a:t>
            </a:r>
            <a:r>
              <a:rPr lang="ru-RU" sz="1600" dirty="0" smtClean="0"/>
              <a:t> Красный ,синий, белый. </a:t>
            </a:r>
            <a:endParaRPr lang="ru-RU" sz="1600" dirty="0"/>
          </a:p>
        </p:txBody>
      </p:sp>
      <p:pic>
        <p:nvPicPr>
          <p:cNvPr id="2050" name="Picture 2" descr="http://im3-tub-ru.yandex.net/i?id=f1389aad2f2f9c2769dffbcf427b537b-113-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556792"/>
            <a:ext cx="2232248" cy="1682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1-tub-ru.yandex.net/i?id=5648070698d3c7365b1b388d3a4cb416-88-144&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24" y="3573016"/>
            <a:ext cx="2286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27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lstStyle/>
          <a:p>
            <a:pPr algn="ctr"/>
            <a:r>
              <a:rPr lang="ru-RU" dirty="0" smtClean="0"/>
              <a:t>Герб Норвегии</a:t>
            </a:r>
            <a:endParaRPr lang="ru-RU" dirty="0"/>
          </a:p>
        </p:txBody>
      </p:sp>
      <p:sp>
        <p:nvSpPr>
          <p:cNvPr id="3" name="Объект 2"/>
          <p:cNvSpPr>
            <a:spLocks noGrp="1"/>
          </p:cNvSpPr>
          <p:nvPr>
            <p:ph idx="1"/>
          </p:nvPr>
        </p:nvSpPr>
        <p:spPr>
          <a:xfrm>
            <a:off x="457200" y="1935480"/>
            <a:ext cx="3898776" cy="4389120"/>
          </a:xfrm>
        </p:spPr>
        <p:txBody>
          <a:bodyPr>
            <a:normAutofit lnSpcReduction="10000"/>
          </a:bodyPr>
          <a:lstStyle/>
          <a:p>
            <a:pPr marL="0" indent="0" algn="just">
              <a:buNone/>
            </a:pPr>
            <a:r>
              <a:rPr lang="ru-RU" sz="1800" dirty="0" smtClean="0"/>
              <a:t>Герб Норвегии- один из главных государственных символов страны. Представляет собой червлёный щит с золотым коронованным львом, держащим в передних лапах серебряную секиру с золотой рукоятью, увенчанный королевской короной. Глава государства использует особо личный герб, имеющий мантию, знаки ордена Святого Олафа и норвежскую королевскую корону. Норвежский герб- один из старейших в Европе. Он известен с 1285 года, по серебряному пенни короля Эрика </a:t>
            </a:r>
            <a:r>
              <a:rPr lang="ru-RU" sz="1800" dirty="0" err="1" smtClean="0"/>
              <a:t>Магнуссона</a:t>
            </a:r>
            <a:r>
              <a:rPr lang="ru-RU" sz="1800" dirty="0" smtClean="0"/>
              <a:t>.</a:t>
            </a:r>
            <a:endParaRPr lang="ru-RU" sz="1800" dirty="0"/>
          </a:p>
        </p:txBody>
      </p:sp>
      <p:pic>
        <p:nvPicPr>
          <p:cNvPr id="3074" name="Picture 2" descr="Новости из Норвегии Интересные и актуальные новости и факты о Норвегии NORGE.RU - вся Норвегия на Русс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84784"/>
            <a:ext cx="2436862" cy="463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59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04664"/>
            <a:ext cx="8229600" cy="2088232"/>
          </a:xfrm>
        </p:spPr>
        <p:txBody>
          <a:bodyPr>
            <a:normAutofit/>
          </a:bodyPr>
          <a:lstStyle/>
          <a:p>
            <a:pPr marL="0" indent="0">
              <a:buNone/>
            </a:pPr>
            <a:r>
              <a:rPr lang="ru-RU" sz="1600" dirty="0">
                <a:solidFill>
                  <a:srgbClr val="333333"/>
                </a:solidFill>
                <a:latin typeface="Tahoma"/>
              </a:rPr>
              <a:t>По менталитету норвежцы близки к своей суровой природе. В их характерах сквозит морозная сдержанность, неразговорчивость и даже некоторая суровость. Поэтому вести себя в общественных местах следует сдержано. Особое внимание следует обратить на соблюдение чистоты и бережное отношение к природе. В Норвегии в моде природоохранные общества. Каждый город имеет свои культурные традиции. Именно сочетание прошлого и настоящего придает городам Норвегии уникальность и индивидуальный характер.</a:t>
            </a:r>
            <a:endParaRPr lang="ru-RU" sz="1600" dirty="0"/>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776" y="3715941"/>
            <a:ext cx="3203524" cy="239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8358" y="2311608"/>
            <a:ext cx="3679406" cy="241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01420" y="4730817"/>
            <a:ext cx="3096344" cy="369332"/>
          </a:xfrm>
          <a:prstGeom prst="rect">
            <a:avLst/>
          </a:prstGeom>
          <a:noFill/>
        </p:spPr>
        <p:txBody>
          <a:bodyPr wrap="square" rtlCol="0">
            <a:spAutoFit/>
          </a:bodyPr>
          <a:lstStyle/>
          <a:p>
            <a:r>
              <a:rPr lang="ru-RU" dirty="0" smtClean="0"/>
              <a:t>Столица Норвегии Осло</a:t>
            </a:r>
            <a:endParaRPr lang="ru-RU" dirty="0"/>
          </a:p>
        </p:txBody>
      </p:sp>
      <p:pic>
        <p:nvPicPr>
          <p:cNvPr id="9" name="Picture 2" descr="Тур Швеция, туры в Швецию, отдых в Швеции, карта Швеции, информация о стране : Феер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19" y="2311608"/>
            <a:ext cx="2653875" cy="303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5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lstStyle/>
          <a:p>
            <a:pPr algn="ctr"/>
            <a:r>
              <a:rPr lang="ru-RU" dirty="0" smtClean="0"/>
              <a:t>Художественное ремесло</a:t>
            </a:r>
            <a:endParaRPr lang="ru-RU" dirty="0"/>
          </a:p>
        </p:txBody>
      </p:sp>
      <p:sp>
        <p:nvSpPr>
          <p:cNvPr id="3" name="Объект 2"/>
          <p:cNvSpPr>
            <a:spLocks noGrp="1"/>
          </p:cNvSpPr>
          <p:nvPr>
            <p:ph idx="1"/>
          </p:nvPr>
        </p:nvSpPr>
        <p:spPr>
          <a:xfrm>
            <a:off x="4572000" y="1628800"/>
            <a:ext cx="4114800" cy="4608512"/>
          </a:xfrm>
        </p:spPr>
        <p:txBody>
          <a:bodyPr>
            <a:normAutofit fontScale="92500" lnSpcReduction="10000"/>
          </a:bodyPr>
          <a:lstStyle/>
          <a:p>
            <a:pPr marL="0" lvl="0" indent="0" algn="just">
              <a:lnSpc>
                <a:spcPct val="115000"/>
              </a:lnSpc>
              <a:spcBef>
                <a:spcPts val="0"/>
              </a:spcBef>
              <a:spcAft>
                <a:spcPts val="1000"/>
              </a:spcAft>
              <a:buClrTx/>
              <a:buSzTx/>
              <a:buNone/>
            </a:pPr>
            <a:r>
              <a:rPr lang="ru-RU" sz="1800" dirty="0">
                <a:solidFill>
                  <a:prstClr val="black"/>
                </a:solidFill>
                <a:latin typeface="Times New Roman" pitchFamily="18" charset="0"/>
                <a:ea typeface="Calibri"/>
                <a:cs typeface="Times New Roman" pitchFamily="18" charset="0"/>
              </a:rPr>
              <a:t>В Норвегии со времен средневековья распространено художественное ремесло. До сих пор сохранились многочисленные предметы кузнечного и ювелирного искусства. Неотъемлемую часть интерьера жилища норвежцев составляли затейливо украшенные, искусно сделанные котлы, ухваты, вилки, красиво декорированные черенки ножей и вилок, ножны, металлические подсвечники. Из элементов одежды очень нарядны пуговицы и брошки, серебряные кованые короны для невест, передаваемые от матери к дочери. С XVIII в. широко распространилась роспись красками по дереву.</a:t>
            </a:r>
          </a:p>
          <a:p>
            <a:pPr marL="0" indent="0" algn="just">
              <a:buNone/>
            </a:pPr>
            <a:endParaRPr lang="ru-RU"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998" y="3861048"/>
            <a:ext cx="279581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im2-tub-ru.yandex.net/i?id=a652d05f16331a0ffae37057d1fe9810-86-144&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8" y="1484784"/>
            <a:ext cx="278430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3980" y="2785206"/>
            <a:ext cx="2778605" cy="208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76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229600" cy="1143000"/>
          </a:xfrm>
        </p:spPr>
        <p:txBody>
          <a:bodyPr/>
          <a:lstStyle/>
          <a:p>
            <a:pPr algn="ctr"/>
            <a:r>
              <a:rPr lang="ru-RU" dirty="0" smtClean="0"/>
              <a:t>Домашний очаг</a:t>
            </a:r>
            <a:endParaRPr lang="ru-RU" dirty="0"/>
          </a:p>
        </p:txBody>
      </p:sp>
      <p:sp>
        <p:nvSpPr>
          <p:cNvPr id="3" name="Объект 2"/>
          <p:cNvSpPr>
            <a:spLocks noGrp="1"/>
          </p:cNvSpPr>
          <p:nvPr>
            <p:ph idx="1"/>
          </p:nvPr>
        </p:nvSpPr>
        <p:spPr>
          <a:xfrm>
            <a:off x="395536" y="1484784"/>
            <a:ext cx="4186808" cy="4389120"/>
          </a:xfrm>
        </p:spPr>
        <p:txBody>
          <a:bodyPr>
            <a:normAutofit fontScale="92500" lnSpcReduction="10000"/>
          </a:bodyPr>
          <a:lstStyle/>
          <a:p>
            <a:pPr marL="0" lvl="0" indent="0" algn="just">
              <a:lnSpc>
                <a:spcPct val="115000"/>
              </a:lnSpc>
              <a:spcBef>
                <a:spcPts val="0"/>
              </a:spcBef>
              <a:spcAft>
                <a:spcPts val="1000"/>
              </a:spcAft>
              <a:buClrTx/>
              <a:buSzTx/>
              <a:buNone/>
            </a:pPr>
            <a:r>
              <a:rPr lang="ru-RU" sz="1800" dirty="0">
                <a:solidFill>
                  <a:prstClr val="black"/>
                </a:solidFill>
                <a:latin typeface="Times New Roman" pitchFamily="18" charset="0"/>
                <a:ea typeface="Calibri"/>
                <a:cs typeface="Times New Roman" pitchFamily="18" charset="0"/>
              </a:rPr>
              <a:t>Издревле постройки у норвежцев срубные.. Жилой дом (</a:t>
            </a:r>
            <a:r>
              <a:rPr lang="ru-RU" sz="1800" dirty="0" err="1">
                <a:solidFill>
                  <a:prstClr val="black"/>
                </a:solidFill>
                <a:latin typeface="Times New Roman" pitchFamily="18" charset="0"/>
                <a:ea typeface="Calibri"/>
                <a:cs typeface="Times New Roman" pitchFamily="18" charset="0"/>
              </a:rPr>
              <a:t>стуве</a:t>
            </a:r>
            <a:r>
              <a:rPr lang="ru-RU" sz="1800" dirty="0">
                <a:solidFill>
                  <a:prstClr val="black"/>
                </a:solidFill>
                <a:latin typeface="Times New Roman" pitchFamily="18" charset="0"/>
                <a:ea typeface="Calibri"/>
                <a:cs typeface="Times New Roman" pitchFamily="18" charset="0"/>
              </a:rPr>
              <a:t>, </a:t>
            </a:r>
            <a:r>
              <a:rPr lang="ru-RU" sz="1800" dirty="0" err="1">
                <a:solidFill>
                  <a:prstClr val="black"/>
                </a:solidFill>
                <a:latin typeface="Times New Roman" pitchFamily="18" charset="0"/>
                <a:ea typeface="Calibri"/>
                <a:cs typeface="Times New Roman" pitchFamily="18" charset="0"/>
              </a:rPr>
              <a:t>стюэ</a:t>
            </a:r>
            <a:r>
              <a:rPr lang="ru-RU" sz="1800" dirty="0">
                <a:solidFill>
                  <a:prstClr val="black"/>
                </a:solidFill>
                <a:latin typeface="Times New Roman" pitchFamily="18" charset="0"/>
                <a:ea typeface="Calibri"/>
                <a:cs typeface="Times New Roman" pitchFamily="18" charset="0"/>
              </a:rPr>
              <a:t>) — с камином у зажиточных крестьян — двух- или трехэтажный, с несколькими комнатами. На первом этаже помешаются прихожая, зимняя кухня, гостиная, на верхнем — спальни. Отдельный дом с очагом обычно открытого типа (</a:t>
            </a:r>
            <a:r>
              <a:rPr lang="ru-RU" sz="1800" dirty="0" err="1">
                <a:solidFill>
                  <a:prstClr val="black"/>
                </a:solidFill>
                <a:latin typeface="Times New Roman" pitchFamily="18" charset="0"/>
                <a:ea typeface="Calibri"/>
                <a:cs typeface="Times New Roman" pitchFamily="18" charset="0"/>
              </a:rPr>
              <a:t>иллхюс</a:t>
            </a:r>
            <a:r>
              <a:rPr lang="ru-RU" sz="1800" dirty="0">
                <a:solidFill>
                  <a:prstClr val="black"/>
                </a:solidFill>
                <a:latin typeface="Times New Roman" pitchFamily="18" charset="0"/>
                <a:ea typeface="Calibri"/>
                <a:cs typeface="Times New Roman" pitchFamily="18" charset="0"/>
              </a:rPr>
              <a:t>) предназначается для выпечки хлеба, пивоварения, стирки белья и варки пищи летом. Кладовые разного назначения (</a:t>
            </a:r>
            <a:r>
              <a:rPr lang="ru-RU" sz="1800" dirty="0" err="1">
                <a:solidFill>
                  <a:prstClr val="black"/>
                </a:solidFill>
                <a:latin typeface="Times New Roman" pitchFamily="18" charset="0"/>
                <a:ea typeface="Calibri"/>
                <a:cs typeface="Times New Roman" pitchFamily="18" charset="0"/>
              </a:rPr>
              <a:t>лофты</a:t>
            </a:r>
            <a:r>
              <a:rPr lang="ru-RU" sz="1800" dirty="0">
                <a:solidFill>
                  <a:prstClr val="black"/>
                </a:solidFill>
                <a:latin typeface="Times New Roman" pitchFamily="18" charset="0"/>
                <a:ea typeface="Calibri"/>
                <a:cs typeface="Times New Roman" pitchFamily="18" charset="0"/>
              </a:rPr>
              <a:t>) сооружаются на клети или на массивных столбах. В </a:t>
            </a:r>
            <a:r>
              <a:rPr lang="ru-RU" sz="1800" dirty="0" err="1">
                <a:solidFill>
                  <a:prstClr val="black"/>
                </a:solidFill>
                <a:latin typeface="Times New Roman" pitchFamily="18" charset="0"/>
                <a:ea typeface="Calibri"/>
                <a:cs typeface="Times New Roman" pitchFamily="18" charset="0"/>
              </a:rPr>
              <a:t>лофтах</a:t>
            </a:r>
            <a:r>
              <a:rPr lang="ru-RU" sz="1800" dirty="0">
                <a:solidFill>
                  <a:prstClr val="black"/>
                </a:solidFill>
                <a:latin typeface="Times New Roman" pitchFamily="18" charset="0"/>
                <a:ea typeface="Calibri"/>
                <a:cs typeface="Times New Roman" pitchFamily="18" charset="0"/>
              </a:rPr>
              <a:t> хранят зерно, одежду, там же бывает летняя спальня невесты или молодоженов.</a:t>
            </a:r>
          </a:p>
          <a:p>
            <a:pPr marL="0" indent="0" algn="just">
              <a:buNone/>
            </a:pPr>
            <a:endParaRPr lang="ru-RU" dirty="0"/>
          </a:p>
        </p:txBody>
      </p:sp>
      <p:pic>
        <p:nvPicPr>
          <p:cNvPr id="6146" name="Picture 2" descr="http://im1-tub-ru.yandex.net/i?id=b635efc88d3298a9e6d98b71a8a5a7c2-141-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96752"/>
            <a:ext cx="2880320" cy="1886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63229" y="2564904"/>
            <a:ext cx="2736304" cy="20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5420" y="4221088"/>
            <a:ext cx="3213720" cy="214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9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71400"/>
            <a:ext cx="8229600" cy="1143000"/>
          </a:xfrm>
        </p:spPr>
        <p:txBody>
          <a:bodyPr/>
          <a:lstStyle/>
          <a:p>
            <a:pPr algn="ctr"/>
            <a:r>
              <a:rPr lang="ru-RU" dirty="0" smtClean="0"/>
              <a:t>Национальный костюм</a:t>
            </a:r>
            <a:endParaRPr lang="ru-RU" dirty="0"/>
          </a:p>
        </p:txBody>
      </p:sp>
      <p:sp>
        <p:nvSpPr>
          <p:cNvPr id="3" name="Объект 2"/>
          <p:cNvSpPr>
            <a:spLocks noGrp="1"/>
          </p:cNvSpPr>
          <p:nvPr>
            <p:ph idx="1"/>
          </p:nvPr>
        </p:nvSpPr>
        <p:spPr>
          <a:xfrm>
            <a:off x="179512" y="1121262"/>
            <a:ext cx="4320480" cy="4389120"/>
          </a:xfrm>
        </p:spPr>
        <p:txBody>
          <a:bodyPr>
            <a:normAutofit lnSpcReduction="10000"/>
          </a:bodyPr>
          <a:lstStyle/>
          <a:p>
            <a:pPr marL="0" indent="0" algn="just">
              <a:buNone/>
            </a:pPr>
            <a:r>
              <a:rPr lang="ru-RU" sz="1600" dirty="0">
                <a:latin typeface="tahoma"/>
              </a:rPr>
              <a:t>Яркой чертой национальной самобытности норвежцев является национальная одежда. Не один праздник или любое другое мероприятие в Норвегии не обходится без неё. С особой гордостью все, от мала до велика надевают </a:t>
            </a:r>
            <a:r>
              <a:rPr lang="ru-RU" sz="1600" dirty="0" smtClean="0">
                <a:latin typeface="tahoma"/>
              </a:rPr>
              <a:t>её.</a:t>
            </a:r>
          </a:p>
          <a:p>
            <a:pPr marL="0" indent="0" algn="just">
              <a:buNone/>
            </a:pPr>
            <a:r>
              <a:rPr lang="ru-RU" sz="1600" dirty="0">
                <a:latin typeface="Times New Roman" pitchFamily="18" charset="0"/>
                <a:ea typeface="Calibri"/>
                <a:cs typeface="Times New Roman" pitchFamily="18" charset="0"/>
              </a:rPr>
              <a:t>Народная одежда норвежцев, традиционно именуемая «</a:t>
            </a:r>
            <a:r>
              <a:rPr lang="ru-RU" sz="1600" dirty="0" err="1">
                <a:latin typeface="Times New Roman" pitchFamily="18" charset="0"/>
                <a:ea typeface="Calibri"/>
                <a:cs typeface="Times New Roman" pitchFamily="18" charset="0"/>
              </a:rPr>
              <a:t>бунад</a:t>
            </a:r>
            <a:r>
              <a:rPr lang="ru-RU" sz="1600" dirty="0">
                <a:latin typeface="Times New Roman" pitchFamily="18" charset="0"/>
                <a:ea typeface="Calibri"/>
                <a:cs typeface="Times New Roman" pitchFamily="18" charset="0"/>
              </a:rPr>
              <a:t>», до настоящего </a:t>
            </a:r>
            <a:r>
              <a:rPr lang="ru-RU" sz="1600" dirty="0" smtClean="0">
                <a:latin typeface="Times New Roman" pitchFamily="18" charset="0"/>
                <a:ea typeface="Calibri"/>
                <a:cs typeface="Times New Roman" pitchFamily="18" charset="0"/>
              </a:rPr>
              <a:t>времени </a:t>
            </a:r>
            <a:r>
              <a:rPr lang="ru-RU" sz="1600" dirty="0">
                <a:latin typeface="Times New Roman" pitchFamily="18" charset="0"/>
                <a:ea typeface="Calibri"/>
                <a:cs typeface="Times New Roman" pitchFamily="18" charset="0"/>
              </a:rPr>
              <a:t>имеет несколько форм покроя и удивительное множество </a:t>
            </a:r>
            <a:r>
              <a:rPr lang="ru-RU" sz="1600" dirty="0" smtClean="0">
                <a:latin typeface="Times New Roman" pitchFamily="18" charset="0"/>
                <a:ea typeface="Calibri"/>
                <a:cs typeface="Times New Roman" pitchFamily="18" charset="0"/>
              </a:rPr>
              <a:t>расцветок.</a:t>
            </a:r>
            <a:r>
              <a:rPr lang="ru-RU" sz="1600" dirty="0">
                <a:latin typeface="tahoma"/>
              </a:rPr>
              <a:t> Очень часто это целое произведение искусства ручной работы, украшенное серебром, драгоценными камнями и безумно красивой вышивкой. Одежда передаётся от матери к дочери, от отца к сыну. Надо отметить, в каждом регионе Норвегии своя национальная одежда и очень различается по виду, узорам и расцветке.</a:t>
            </a:r>
            <a:endParaRPr lang="ru-RU" sz="16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60232" y="980728"/>
            <a:ext cx="219172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C:\Users\User\Desktop\6818945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916832"/>
            <a:ext cx="1962710" cy="3377841"/>
          </a:xfrm>
          <a:prstGeom prst="rect">
            <a:avLst/>
          </a:prstGeom>
          <a:noFill/>
        </p:spPr>
      </p:pic>
      <p:pic>
        <p:nvPicPr>
          <p:cNvPr id="7174" name="Picture 6" descr="НОРВЕЖСКИЙ НАЦИОНАЛЬНЫЙ КОСТЮМ-BIN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145" y="3819949"/>
            <a:ext cx="1886286" cy="303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9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1143000"/>
          </a:xfrm>
        </p:spPr>
        <p:txBody>
          <a:bodyPr/>
          <a:lstStyle/>
          <a:p>
            <a:r>
              <a:rPr lang="ru-RU" dirty="0" smtClean="0"/>
              <a:t>Обычаи и традиции Норвегии</a:t>
            </a:r>
            <a:endParaRPr lang="ru-RU" dirty="0"/>
          </a:p>
        </p:txBody>
      </p:sp>
      <p:sp>
        <p:nvSpPr>
          <p:cNvPr id="3" name="Объект 2"/>
          <p:cNvSpPr>
            <a:spLocks noGrp="1"/>
          </p:cNvSpPr>
          <p:nvPr>
            <p:ph idx="1"/>
          </p:nvPr>
        </p:nvSpPr>
        <p:spPr>
          <a:xfrm>
            <a:off x="323528" y="1268760"/>
            <a:ext cx="8229600" cy="2232248"/>
          </a:xfrm>
        </p:spPr>
        <p:txBody>
          <a:bodyPr>
            <a:normAutofit/>
          </a:bodyPr>
          <a:lstStyle/>
          <a:p>
            <a:pPr marL="0" indent="0" algn="just">
              <a:buNone/>
            </a:pPr>
            <a:r>
              <a:rPr lang="ru-RU" sz="1800" dirty="0"/>
              <a:t>Самобытной чертой норвежского общества с давних времен является бережное отношение к семье. Подавляющее число норвежских фамилий обладает исконными корнями. Они зачастую обозначают природные качества или связаны с экономическим овладением землей, проистекавшим еще в период викингов. Даже обладание потомственной землей официально охраняется законом о наследстве. По этому закону семья имеет привилегию вернуть себе родовую ферму, даже в случае ее продажи. </a:t>
            </a:r>
          </a:p>
        </p:txBody>
      </p:sp>
      <p:pic>
        <p:nvPicPr>
          <p:cNvPr id="8196" name="Picture 4" descr="Откуда взялись Дед Мороз и Снегуроч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419" y="3356992"/>
            <a:ext cx="331756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Тролли в Норвегии Landingzone.ru - все о курорта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428749"/>
            <a:ext cx="3552426" cy="266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06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568952" cy="6120680"/>
          </a:xfrm>
        </p:spPr>
        <p:txBody>
          <a:bodyPr>
            <a:noAutofit/>
          </a:bodyPr>
          <a:lstStyle/>
          <a:p>
            <a:pPr>
              <a:buClr>
                <a:srgbClr val="7030A0"/>
              </a:buClr>
              <a:buFont typeface="Wingdings" pitchFamily="2" charset="2"/>
              <a:buChar char="Ø"/>
            </a:pPr>
            <a:r>
              <a:rPr lang="ru-RU" sz="1600" dirty="0" smtClean="0"/>
              <a:t>При встрече у норвежцев не приняты объятия- они просто пожимают  руку, а иногда только обозначают рукопожатие кончиками пальцев;</a:t>
            </a:r>
          </a:p>
          <a:p>
            <a:pPr>
              <a:buClr>
                <a:srgbClr val="7030A0"/>
              </a:buClr>
              <a:buFont typeface="Wingdings" pitchFamily="2" charset="2"/>
              <a:buChar char="Ø"/>
            </a:pPr>
            <a:r>
              <a:rPr lang="ru-RU" sz="1600" dirty="0"/>
              <a:t> </a:t>
            </a:r>
            <a:r>
              <a:rPr lang="ru-RU" sz="1600" dirty="0" smtClean="0"/>
              <a:t>работа в доме не делится на мужскую и женскую. Право на отпуск по уходу за ребенком имеет не только мать, но и отец.</a:t>
            </a:r>
          </a:p>
          <a:p>
            <a:pPr>
              <a:buClr>
                <a:srgbClr val="7030A0"/>
              </a:buClr>
              <a:buFont typeface="Wingdings" pitchFamily="2" charset="2"/>
              <a:buChar char="Ø"/>
            </a:pPr>
            <a:r>
              <a:rPr lang="ru-RU" sz="1600" dirty="0"/>
              <a:t> </a:t>
            </a:r>
            <a:r>
              <a:rPr lang="ru-RU" sz="1600" dirty="0" smtClean="0"/>
              <a:t>Все стоянки в Норвегии являются платными. А парковаться вне стоянок строго запрещается.</a:t>
            </a:r>
          </a:p>
          <a:p>
            <a:pPr>
              <a:buClr>
                <a:srgbClr val="7030A0"/>
              </a:buClr>
              <a:buFont typeface="Wingdings" pitchFamily="2" charset="2"/>
              <a:buChar char="Ø"/>
            </a:pPr>
            <a:r>
              <a:rPr lang="ru-RU" sz="1600" dirty="0"/>
              <a:t> </a:t>
            </a:r>
            <a:r>
              <a:rPr lang="ru-RU" sz="1600" dirty="0" smtClean="0"/>
              <a:t>Норвежцы очень помешаны на здоровом образе жизни. В стране очень хорошо развит «пеший туризм». Здесь по всюду имеются тропы с указателями, а самые популярные даже освещаются.</a:t>
            </a:r>
          </a:p>
          <a:p>
            <a:pPr>
              <a:buClr>
                <a:srgbClr val="7030A0"/>
              </a:buClr>
              <a:buFont typeface="Wingdings" pitchFamily="2" charset="2"/>
              <a:buChar char="Ø"/>
            </a:pPr>
            <a:r>
              <a:rPr lang="ru-RU" sz="1600" dirty="0" smtClean="0"/>
              <a:t>В Норвегии крайне не вежливо хвастаться своим банковским счетом, Поэтому здесь нет каменных хором с башенками и балкончиками, большого кол-ва дорогих автомобилей, а по внешнему виду человека не возможно понять, каково его социальное положение и достаток.</a:t>
            </a:r>
          </a:p>
          <a:p>
            <a:pPr>
              <a:buClr>
                <a:srgbClr val="7030A0"/>
              </a:buClr>
              <a:buFont typeface="Wingdings" pitchFamily="2" charset="2"/>
              <a:buChar char="Ø"/>
            </a:pPr>
            <a:r>
              <a:rPr lang="ru-RU" sz="1600" dirty="0"/>
              <a:t>В Норвегии не принято улыбаться и разговаривать с незнакомыми людьми в общественном транспорте. Если так поступите, то окружающие примут это за грубое и некультурное </a:t>
            </a:r>
            <a:r>
              <a:rPr lang="ru-RU" sz="1600" dirty="0" smtClean="0"/>
              <a:t>поведение</a:t>
            </a:r>
          </a:p>
          <a:p>
            <a:pPr>
              <a:buClr>
                <a:srgbClr val="7030A0"/>
              </a:buClr>
              <a:buFont typeface="Wingdings" pitchFamily="2" charset="2"/>
              <a:buChar char="Ø"/>
            </a:pPr>
            <a:r>
              <a:rPr lang="ru-RU" sz="1600" dirty="0" smtClean="0">
                <a:solidFill>
                  <a:srgbClr val="000000"/>
                </a:solidFill>
                <a:latin typeface="Trebuchet MS"/>
              </a:rPr>
              <a:t> </a:t>
            </a:r>
            <a:r>
              <a:rPr lang="ru-RU" sz="1600" dirty="0">
                <a:solidFill>
                  <a:srgbClr val="000000"/>
                </a:solidFill>
                <a:latin typeface="Trebuchet MS"/>
              </a:rPr>
              <a:t>Необычный факт о Норвегии: по воскресеньям не работает ни один продуктовый магазин, однако это не проблема, ведь на каждой автозаправочной станции есть специальный продуктовый отдел</a:t>
            </a:r>
            <a:r>
              <a:rPr lang="ru-RU" sz="1600" dirty="0" smtClean="0">
                <a:solidFill>
                  <a:srgbClr val="000000"/>
                </a:solidFill>
                <a:latin typeface="Trebuchet MS"/>
              </a:rPr>
              <a:t>.</a:t>
            </a:r>
          </a:p>
          <a:p>
            <a:pPr>
              <a:buClr>
                <a:srgbClr val="7030A0"/>
              </a:buClr>
              <a:buFont typeface="Wingdings" pitchFamily="2" charset="2"/>
              <a:buChar char="Ø"/>
            </a:pPr>
            <a:r>
              <a:rPr lang="ru-RU" sz="1600" dirty="0"/>
              <a:t>Норвежский Дед Мороз называется </a:t>
            </a:r>
            <a:r>
              <a:rPr lang="ru-RU" sz="1600" dirty="0" smtClean="0"/>
              <a:t>- </a:t>
            </a:r>
            <a:r>
              <a:rPr lang="ru-RU" sz="1600" dirty="0" err="1"/>
              <a:t>Юлениссэн</a:t>
            </a:r>
            <a:r>
              <a:rPr lang="ru-RU" sz="1600" dirty="0"/>
              <a:t> ("Рождественский гном"). Тамошняя детвора уверена: норвежский Дед Мороз это тот самый добрый рождественский гном, который дарит подарки – потомок добрых троллей.</a:t>
            </a:r>
          </a:p>
          <a:p>
            <a:pPr>
              <a:buClr>
                <a:srgbClr val="7030A0"/>
              </a:buClr>
              <a:buFont typeface="Wingdings" pitchFamily="2" charset="2"/>
              <a:buChar char="Ø"/>
            </a:pPr>
            <a:r>
              <a:rPr lang="ru-RU" sz="1600" dirty="0"/>
              <a:t>Новый год в Норвегии принято отмечать скромно, а на Рождество гуляют более пышно. Подарки дарить на Новый год не принято. В этот вечер норвежцы устраивают традиционный семейный ужин и обязательно зажигают камин</a:t>
            </a:r>
            <a:r>
              <a:rPr lang="ru-RU" sz="1600" dirty="0" smtClean="0"/>
              <a:t>.</a:t>
            </a:r>
          </a:p>
          <a:p>
            <a:pPr>
              <a:buFont typeface="Wingdings" pitchFamily="2" charset="2"/>
              <a:buChar char="Ø"/>
            </a:pPr>
            <a:endParaRPr lang="ru-RU" sz="1750" dirty="0"/>
          </a:p>
        </p:txBody>
      </p:sp>
      <p:pic>
        <p:nvPicPr>
          <p:cNvPr id="4" name="Picture 4" descr="Норвегия 3 класс - презент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09756"/>
            <a:ext cx="692766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7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TotalTime>
  <Words>1473</Words>
  <Application>Microsoft Office PowerPoint</Application>
  <PresentationFormat>Экран (4:3)</PresentationFormat>
  <Paragraphs>60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Традиции и обычаи  Норвегии</vt:lpstr>
      <vt:lpstr>Государственный  флаг</vt:lpstr>
      <vt:lpstr>Герб Норвегии</vt:lpstr>
      <vt:lpstr>Презентация PowerPoint</vt:lpstr>
      <vt:lpstr>Художественное ремесло</vt:lpstr>
      <vt:lpstr>Домашний очаг</vt:lpstr>
      <vt:lpstr>Национальный костюм</vt:lpstr>
      <vt:lpstr>Обычаи и традиции Норвегии</vt:lpstr>
      <vt:lpstr>Презентация PowerPoint</vt:lpstr>
      <vt:lpstr>Свадьба </vt:lpstr>
      <vt:lpstr>Презентация PowerPoint</vt:lpstr>
      <vt:lpstr>Традиции национальной Норвежской кухни</vt:lpstr>
      <vt:lpstr>Презентация PowerPoint</vt:lpstr>
      <vt:lpstr>Презентация PowerPoint</vt:lpstr>
      <vt:lpstr> Норвежские праздники</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Традиции и обычаи  Норвегии</dc:title>
  <dc:creator>Студент</dc:creator>
  <cp:lastModifiedBy>Студент</cp:lastModifiedBy>
  <cp:revision>15</cp:revision>
  <dcterms:created xsi:type="dcterms:W3CDTF">2014-12-05T03:36:54Z</dcterms:created>
  <dcterms:modified xsi:type="dcterms:W3CDTF">2014-12-05T06:14:15Z</dcterms:modified>
</cp:coreProperties>
</file>